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7"/>
  </p:notesMasterIdLst>
  <p:sldIdLst>
    <p:sldId id="256" r:id="rId2"/>
    <p:sldId id="279" r:id="rId3"/>
    <p:sldId id="303" r:id="rId4"/>
    <p:sldId id="309" r:id="rId5"/>
    <p:sldId id="310" r:id="rId6"/>
    <p:sldId id="316" r:id="rId7"/>
    <p:sldId id="294" r:id="rId8"/>
    <p:sldId id="314" r:id="rId9"/>
    <p:sldId id="312" r:id="rId10"/>
    <p:sldId id="284" r:id="rId11"/>
    <p:sldId id="261" r:id="rId12"/>
    <p:sldId id="272" r:id="rId13"/>
    <p:sldId id="318" r:id="rId14"/>
    <p:sldId id="317" r:id="rId15"/>
    <p:sldId id="319" r:id="rId16"/>
  </p:sldIdLst>
  <p:sldSz cx="24382413" cy="13716000"/>
  <p:notesSz cx="6735763" cy="9866313"/>
  <p:embeddedFontLst>
    <p:embeddedFont>
      <p:font typeface="Tahoma" panose="020B0604030504040204" pitchFamily="34" charset="0"/>
      <p:regular r:id="rId18"/>
      <p:bold r:id="rId19"/>
      <p:italic r:id="rId20"/>
    </p:embeddedFont>
    <p:embeddedFont>
      <p:font typeface="TT Norms Pro" panose="02000503030000090003" charset="0"/>
      <p:regular r:id="rId21"/>
      <p:bold r:id="rId22"/>
      <p:italic r:id="rId23"/>
      <p:boldItalic r:id="rId24"/>
    </p:embeddedFont>
    <p:embeddedFont>
      <p:font typeface="TT Norms Pro Medium" panose="02000803020000090003" charset="0"/>
      <p:regular r:id="rId25"/>
      <p:italic r:id="rId26"/>
    </p:embeddedFont>
  </p:embeddedFontLst>
  <p:custDataLst>
    <p:tags r:id="rId27"/>
  </p:custDataLst>
  <p:defaultTextStyle>
    <a:defPPr>
      <a:defRPr lang="ru-RU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6" userDrawn="1">
          <p15:clr>
            <a:srgbClr val="A4A3A4"/>
          </p15:clr>
        </p15:guide>
        <p15:guide id="2" pos="150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41F0"/>
    <a:srgbClr val="5055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1" autoAdjust="0"/>
    <p:restoredTop sz="84284" autoAdjust="0"/>
  </p:normalViewPr>
  <p:slideViewPr>
    <p:cSldViewPr snapToGrid="0" showGuides="1">
      <p:cViewPr varScale="1">
        <p:scale>
          <a:sx n="36" d="100"/>
          <a:sy n="36" d="100"/>
        </p:scale>
        <p:origin x="448" y="41"/>
      </p:cViewPr>
      <p:guideLst>
        <p:guide orient="horz" pos="7926"/>
        <p:guide pos="15073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howGuides="1">
      <p:cViewPr varScale="1">
        <p:scale>
          <a:sx n="101" d="100"/>
          <a:sy n="101" d="100"/>
        </p:scale>
        <p:origin x="2508" y="114"/>
      </p:cViewPr>
      <p:guideLst>
        <p:guide orient="horz" pos="3108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E627D-15EB-40F5-AEC0-AD078B3D9203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AC02-5901-4D7E-90A5-4DB54C8C6E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4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668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053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41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201E2-47EA-2322-4E31-47D6FD6CC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6452018-0C23-6B69-C66F-817174321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7747602-DF65-7860-F899-EE9990FB9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изменить картинку</a:t>
            </a:r>
          </a:p>
          <a:p>
            <a:r>
              <a:rPr lang="ru-RU" dirty="0"/>
              <a:t>правый клик по изображению - формат изображения</a:t>
            </a:r>
          </a:p>
          <a:p>
            <a:r>
              <a:rPr lang="ru-RU" dirty="0"/>
              <a:t>вкладка заливка - рисунок или текстура</a:t>
            </a:r>
          </a:p>
          <a:p>
            <a:r>
              <a:rPr lang="ru-RU" dirty="0"/>
              <a:t>выбрать рисунок</a:t>
            </a:r>
          </a:p>
          <a:p>
            <a:r>
              <a:rPr lang="ru-RU" dirty="0"/>
              <a:t>вкладка формат - Обрезка - заливка - двигать за круглые точки в углах</a:t>
            </a:r>
          </a:p>
          <a:p>
            <a:r>
              <a:rPr lang="ru-RU" dirty="0"/>
              <a:t>увеличивать и двигать картинку, чтобы получить нужное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864991-2E4B-F692-A625-E2765A8FE5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6064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1BDAE-B04F-C634-3DC8-D1D0FF373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412A30A-ACA8-6F6C-AA5D-E5C76874F9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66CB10E-4A1A-F902-7398-5551676CF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изменить картинку</a:t>
            </a:r>
          </a:p>
          <a:p>
            <a:r>
              <a:rPr lang="ru-RU" dirty="0"/>
              <a:t>правый клик по изображению - формат изображения</a:t>
            </a:r>
          </a:p>
          <a:p>
            <a:r>
              <a:rPr lang="ru-RU" dirty="0"/>
              <a:t>вкладка заливка - рисунок или текстура</a:t>
            </a:r>
          </a:p>
          <a:p>
            <a:r>
              <a:rPr lang="ru-RU" dirty="0"/>
              <a:t>выбрать рисунок</a:t>
            </a:r>
          </a:p>
          <a:p>
            <a:r>
              <a:rPr lang="ru-RU" dirty="0"/>
              <a:t>вкладка формат - Обрезка - заливка - двигать за круглые точки в углах</a:t>
            </a:r>
          </a:p>
          <a:p>
            <a:r>
              <a:rPr lang="ru-RU" dirty="0"/>
              <a:t>увеличивать и двигать картинку, чтобы получить нужное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CA7813-7838-B0AA-B96C-BB181DF931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2521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F9A58-FD72-787F-FF90-27354AB2F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15DB38B-06DF-0401-F397-C2F484326F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066F01F-3827-3B15-B4F5-DE964DEB1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изменить картинку</a:t>
            </a:r>
          </a:p>
          <a:p>
            <a:r>
              <a:rPr lang="ru-RU" dirty="0"/>
              <a:t>правый клик по изображению - формат изображения</a:t>
            </a:r>
          </a:p>
          <a:p>
            <a:r>
              <a:rPr lang="ru-RU" dirty="0"/>
              <a:t>вкладка заливка - рисунок или текстура</a:t>
            </a:r>
          </a:p>
          <a:p>
            <a:r>
              <a:rPr lang="ru-RU" dirty="0"/>
              <a:t>выбрать рисунок</a:t>
            </a:r>
          </a:p>
          <a:p>
            <a:r>
              <a:rPr lang="ru-RU" dirty="0"/>
              <a:t>вкладка формат - Обрезка - заливка - двигать за круглые точки в углах</a:t>
            </a:r>
          </a:p>
          <a:p>
            <a:r>
              <a:rPr lang="ru-RU" dirty="0"/>
              <a:t>увеличивать и двигать картинку, чтобы получить нужное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6A03F7-0FEE-45FC-8961-4EF5E4D6E9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235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изменить картинку </a:t>
            </a:r>
          </a:p>
          <a:p>
            <a:r>
              <a:rPr lang="ru-RU" dirty="0"/>
              <a:t>Клик по изображению – сверху Формат – область выделения</a:t>
            </a:r>
          </a:p>
          <a:p>
            <a:r>
              <a:rPr lang="ru-RU" dirty="0"/>
              <a:t>Выбрать</a:t>
            </a:r>
            <a:r>
              <a:rPr lang="ru-RU" baseline="0" dirty="0"/>
              <a:t> Рисунок – можно удалить и вставить другой, правый клик по рисунку, переместить на задний план</a:t>
            </a:r>
            <a:endParaRPr lang="ru-RU" dirty="0"/>
          </a:p>
          <a:p>
            <a:r>
              <a:rPr lang="ru-RU" dirty="0"/>
              <a:t>Сверху формат – обрезка, обрезать как нужно, двигать картинку, чтобы получить нужное изображение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890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изменить картинку</a:t>
            </a:r>
          </a:p>
          <a:p>
            <a:r>
              <a:rPr lang="ru-RU" dirty="0"/>
              <a:t>правый клик по изображению - формат изображения</a:t>
            </a:r>
          </a:p>
          <a:p>
            <a:r>
              <a:rPr lang="ru-RU" dirty="0"/>
              <a:t>вкладка заливка - рисунок или текстура</a:t>
            </a:r>
          </a:p>
          <a:p>
            <a:r>
              <a:rPr lang="ru-RU" dirty="0"/>
              <a:t>выбрать рисунок</a:t>
            </a:r>
          </a:p>
          <a:p>
            <a:r>
              <a:rPr lang="ru-RU" dirty="0"/>
              <a:t>вкладка формат - Обрезка - заливка - двигать за круглые точки в углах</a:t>
            </a:r>
          </a:p>
          <a:p>
            <a:r>
              <a:rPr lang="ru-RU" dirty="0"/>
              <a:t>увеличивать и двигать картинку, чтобы получить нужное изображение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099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97D5B-3C67-69E2-4CD7-9B00D194C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22340EA-D213-6582-7B9B-8954559AF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4E62350-62E7-25C6-3B5B-539AAAF96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изменить картинку</a:t>
            </a:r>
          </a:p>
          <a:p>
            <a:r>
              <a:rPr lang="ru-RU" dirty="0"/>
              <a:t>правый клик по изображению - формат изображения</a:t>
            </a:r>
          </a:p>
          <a:p>
            <a:r>
              <a:rPr lang="ru-RU" dirty="0"/>
              <a:t>вкладка заливка - рисунок или текстура</a:t>
            </a:r>
          </a:p>
          <a:p>
            <a:r>
              <a:rPr lang="ru-RU" dirty="0"/>
              <a:t>выбрать рисунок</a:t>
            </a:r>
          </a:p>
          <a:p>
            <a:r>
              <a:rPr lang="ru-RU" dirty="0"/>
              <a:t>вкладка формат - Обрезка - заливка - двигать за круглые точки в углах</a:t>
            </a:r>
          </a:p>
          <a:p>
            <a:r>
              <a:rPr lang="ru-RU" dirty="0"/>
              <a:t>увеличивать и двигать картинку, чтобы получить нужное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10719E-96EF-7530-6096-FDB8EB79D0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88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E7543-D507-44A1-15E3-2D53459DA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E1EED17-E5F2-CD68-3B98-E9E66BA42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EB95DAD-4645-1E87-CF26-C1F433834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изменить картинку</a:t>
            </a:r>
          </a:p>
          <a:p>
            <a:r>
              <a:rPr lang="ru-RU" dirty="0"/>
              <a:t>правый клик по изображению - формат изображения</a:t>
            </a:r>
          </a:p>
          <a:p>
            <a:r>
              <a:rPr lang="ru-RU" dirty="0"/>
              <a:t>вкладка заливка - рисунок или текстура</a:t>
            </a:r>
          </a:p>
          <a:p>
            <a:r>
              <a:rPr lang="ru-RU" dirty="0"/>
              <a:t>выбрать рисунок</a:t>
            </a:r>
          </a:p>
          <a:p>
            <a:r>
              <a:rPr lang="ru-RU" dirty="0"/>
              <a:t>вкладка формат - Обрезка - заливка - двигать за круглые точки в углах</a:t>
            </a:r>
          </a:p>
          <a:p>
            <a:r>
              <a:rPr lang="ru-RU" dirty="0"/>
              <a:t>увеличивать и двигать картинку, чтобы получить нужное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8B52B9-A38A-3814-132A-CA307DEA2F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972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554E3-C10E-5EE0-C486-250AB43C7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AC9878C-63A6-B0B8-34E0-E5ACAE139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B9073D7-F3FB-3A64-47CA-08EE97B2A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изменить картинку</a:t>
            </a:r>
          </a:p>
          <a:p>
            <a:r>
              <a:rPr lang="ru-RU" dirty="0"/>
              <a:t>правый клик по изображению - формат изображения</a:t>
            </a:r>
          </a:p>
          <a:p>
            <a:r>
              <a:rPr lang="ru-RU" dirty="0"/>
              <a:t>вкладка заливка - рисунок или текстура</a:t>
            </a:r>
          </a:p>
          <a:p>
            <a:r>
              <a:rPr lang="ru-RU" dirty="0"/>
              <a:t>выбрать рисунок</a:t>
            </a:r>
          </a:p>
          <a:p>
            <a:r>
              <a:rPr lang="ru-RU" dirty="0"/>
              <a:t>вкладка формат - Обрезка - заливка - двигать за круглые точки в углах</a:t>
            </a:r>
          </a:p>
          <a:p>
            <a:r>
              <a:rPr lang="ru-RU" dirty="0"/>
              <a:t>увеличивать и двигать картинку, чтобы получить нужное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7145067-317F-214E-2A29-E5198A9F49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3574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74EEB-B14F-E16B-828D-5724CEC6C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C854EB6-4604-C61A-20F4-C3FFB1EE5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F0CD2B0-D9F9-9CC4-894D-9CF98B424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изменить картинку </a:t>
            </a:r>
          </a:p>
          <a:p>
            <a:r>
              <a:rPr lang="ru-RU" dirty="0"/>
              <a:t>Клик по изображению – сверху Формат – область выделения</a:t>
            </a:r>
          </a:p>
          <a:p>
            <a:r>
              <a:rPr lang="ru-RU" dirty="0"/>
              <a:t>Выбрать</a:t>
            </a:r>
            <a:r>
              <a:rPr lang="ru-RU" baseline="0" dirty="0"/>
              <a:t> Рисунок – можно удалить и вставить другой, правый клик по рисунку, переместить на задний план</a:t>
            </a:r>
            <a:endParaRPr lang="ru-RU" dirty="0"/>
          </a:p>
          <a:p>
            <a:r>
              <a:rPr lang="ru-RU" dirty="0"/>
              <a:t>Сверху формат – обрезка, обрезать как нужно, двигать картинку, чтобы получить нужное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B9D4A7-0C04-AABF-E152-7F6D003313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821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84829-16BC-2C38-00D6-EF1192D04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57D65E7-09D4-8525-DF48-238D53A91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FCCAE39-A968-FC0E-8425-041C4EA33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изменить картинку</a:t>
            </a:r>
          </a:p>
          <a:p>
            <a:r>
              <a:rPr lang="ru-RU" dirty="0"/>
              <a:t>правый клик по изображению - формат изображения</a:t>
            </a:r>
          </a:p>
          <a:p>
            <a:r>
              <a:rPr lang="ru-RU" dirty="0"/>
              <a:t>вкладка заливка - рисунок или текстура</a:t>
            </a:r>
          </a:p>
          <a:p>
            <a:r>
              <a:rPr lang="ru-RU" dirty="0"/>
              <a:t>выбрать рисунок</a:t>
            </a:r>
          </a:p>
          <a:p>
            <a:r>
              <a:rPr lang="ru-RU" dirty="0"/>
              <a:t>вкладка формат - Обрезка - заливка - двигать за круглые точки в углах</a:t>
            </a:r>
          </a:p>
          <a:p>
            <a:r>
              <a:rPr lang="ru-RU" dirty="0"/>
              <a:t>увеличивать и двигать картинку, чтобы получить нужное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231BBE-DBB5-C593-F89A-03609BA635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0925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6BA76-AE67-2482-CBEE-0CBBF1F38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779DE6B-B5E3-F0AB-0229-3630B0E03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D66B4D7-19B6-9BE6-DC03-671EFCEBB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изменить картинку</a:t>
            </a:r>
          </a:p>
          <a:p>
            <a:r>
              <a:rPr lang="ru-RU" dirty="0"/>
              <a:t>правый клик по изображению - формат изображения</a:t>
            </a:r>
          </a:p>
          <a:p>
            <a:r>
              <a:rPr lang="ru-RU" dirty="0"/>
              <a:t>вкладка заливка - рисунок или текстура</a:t>
            </a:r>
          </a:p>
          <a:p>
            <a:r>
              <a:rPr lang="ru-RU" dirty="0"/>
              <a:t>выбрать рисунок</a:t>
            </a:r>
          </a:p>
          <a:p>
            <a:r>
              <a:rPr lang="ru-RU" dirty="0"/>
              <a:t>вкладка формат - Обрезка - заливка - двигать за круглые точки в углах</a:t>
            </a:r>
          </a:p>
          <a:p>
            <a:r>
              <a:rPr lang="ru-RU" dirty="0"/>
              <a:t>увеличивать и двигать картинку, чтобы получить нужное изображение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DB4F56-B2CA-1023-5E4B-E5094B0155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519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5185743"/>
            <a:ext cx="9952581" cy="3850681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9036424"/>
            <a:ext cx="9952581" cy="199955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Фамилия Имя Отчество</a:t>
            </a:r>
            <a:br>
              <a:rPr lang="ru-RU" dirty="0"/>
            </a:br>
            <a:r>
              <a:rPr lang="ru-RU" dirty="0"/>
              <a:t>Должность спикера в одну</a:t>
            </a:r>
            <a:br>
              <a:rPr lang="ru-RU" dirty="0"/>
            </a:br>
            <a:r>
              <a:rPr lang="ru-RU" dirty="0"/>
              <a:t>или более строк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0560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формирует приоритетные направления научно-исследовательской деятельности университета </a:t>
            </a:r>
            <a:br>
              <a:rPr lang="ru-RU" dirty="0"/>
            </a:br>
            <a:r>
              <a:rPr lang="ru-RU" dirty="0"/>
              <a:t>с целью создания и освоения </a:t>
            </a:r>
            <a:br>
              <a:rPr lang="ru-RU" dirty="0"/>
            </a:br>
            <a:r>
              <a:rPr lang="ru-RU" dirty="0"/>
              <a:t>новых технологий, становления </a:t>
            </a:r>
            <a:br>
              <a:rPr lang="ru-RU" dirty="0"/>
            </a:br>
            <a:r>
              <a:rPr lang="ru-RU" dirty="0"/>
              <a:t>и развития научных школ</a:t>
            </a:r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338232" y="7037794"/>
            <a:ext cx="6897051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Достижения науки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7037794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Научное сообщество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4389" y="7037793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События отрасли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8674101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занимается развитием научно-технического потенциала подразделений университета, отдельных сотрудников и университета</a:t>
            </a:r>
            <a:br>
              <a:rPr lang="ru-RU" dirty="0"/>
            </a:br>
            <a:r>
              <a:rPr lang="ru-RU" dirty="0"/>
              <a:t>в целом, способствует правовой охране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5499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Информация о реализуемых образовательных программах,</a:t>
            </a:r>
            <a:br>
              <a:rPr lang="ru-RU" dirty="0"/>
            </a:br>
            <a:r>
              <a:rPr lang="ru-RU" dirty="0"/>
              <a:t>в том числе о реализуемых адаптированных образователь-</a:t>
            </a:r>
            <a:br>
              <a:rPr lang="ru-RU" dirty="0"/>
            </a:br>
            <a:r>
              <a:rPr lang="ru-RU" dirty="0" err="1"/>
              <a:t>ных</a:t>
            </a:r>
            <a:r>
              <a:rPr lang="ru-RU" dirty="0"/>
              <a:t> программах, с указанием </a:t>
            </a:r>
            <a:br>
              <a:rPr lang="ru-RU" dirty="0"/>
            </a:br>
            <a:r>
              <a:rPr lang="ru-RU" dirty="0"/>
              <a:t>в отношении каждой </a:t>
            </a:r>
            <a:r>
              <a:rPr lang="ru-RU" dirty="0" err="1"/>
              <a:t>образо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 err="1"/>
              <a:t>вательной</a:t>
            </a:r>
            <a:r>
              <a:rPr lang="ru-RU" dirty="0"/>
              <a:t> программы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4776190"/>
            <a:ext cx="2217600" cy="183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351" y="4599790"/>
            <a:ext cx="1764000" cy="2016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300" y="4401790"/>
            <a:ext cx="1924670" cy="2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35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2442825" y="4707604"/>
            <a:ext cx="11939588" cy="57127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4572755"/>
            <a:ext cx="10627535" cy="77002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has been the industry's standard dummy text ever since the 1500s, when an unknown printer took a galley </a:t>
            </a:r>
            <a:br>
              <a:rPr lang="en-US" dirty="0"/>
            </a:br>
            <a:r>
              <a:rPr lang="en-US" dirty="0"/>
              <a:t>of type and scrambled it to make a type </a:t>
            </a:r>
            <a:br>
              <a:rPr lang="en-US" dirty="0"/>
            </a:br>
            <a:r>
              <a:rPr lang="en-US" dirty="0"/>
              <a:t>specimen book. It has survived not only </a:t>
            </a:r>
            <a:br>
              <a:rPr lang="en-US" dirty="0"/>
            </a:br>
            <a:r>
              <a:rPr lang="en-US" dirty="0"/>
              <a:t>five centuries, but also the leap into electronic typesetting, remaining essentially unchanged. It was </a:t>
            </a:r>
            <a:r>
              <a:rPr lang="en-US" dirty="0" err="1"/>
              <a:t>popularised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35339" y="5373052"/>
            <a:ext cx="6937374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1-е место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35946" y="6648450"/>
            <a:ext cx="6936767" cy="3314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 err="1"/>
              <a:t>cреди</a:t>
            </a:r>
            <a:r>
              <a:rPr lang="ru-RU" dirty="0"/>
              <a:t> вузов Проекта 5–100 </a:t>
            </a:r>
            <a:br>
              <a:rPr lang="ru-RU" dirty="0"/>
            </a:br>
            <a:r>
              <a:rPr lang="ru-RU" dirty="0"/>
              <a:t>по количеству публикаций </a:t>
            </a:r>
            <a:br>
              <a:rPr lang="ru-RU" dirty="0"/>
            </a:br>
            <a:r>
              <a:rPr lang="ru-RU" dirty="0"/>
              <a:t>в материаловедении </a:t>
            </a:r>
            <a:br>
              <a:rPr lang="ru-RU" dirty="0"/>
            </a:br>
            <a:r>
              <a:rPr lang="ru-RU" dirty="0"/>
              <a:t>в журналах первого квартиля по SNIP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279" y="5430202"/>
            <a:ext cx="2167200" cy="18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1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0" y="4707604"/>
            <a:ext cx="24382413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655320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is simply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4" name="Текст 6"/>
          <p:cNvSpPr>
            <a:spLocks noGrp="1"/>
          </p:cNvSpPr>
          <p:nvPr>
            <p:ph type="body" sz="quarter" idx="26" hasCustomPrompt="1"/>
          </p:nvPr>
        </p:nvSpPr>
        <p:spPr>
          <a:xfrm>
            <a:off x="1297765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5" y="969264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878612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29" hasCustomPrompt="1"/>
          </p:nvPr>
        </p:nvSpPr>
        <p:spPr>
          <a:xfrm>
            <a:off x="12364228" y="6553200"/>
            <a:ext cx="10627535" cy="51968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br>
              <a:rPr lang="en-US" dirty="0"/>
            </a:br>
            <a:r>
              <a:rPr lang="en-US" dirty="0"/>
              <a:t>It has survived not only five centuries</a:t>
            </a:r>
          </a:p>
        </p:txBody>
      </p:sp>
      <p:sp>
        <p:nvSpPr>
          <p:cNvPr id="25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64228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</p:spTree>
    <p:extLst>
      <p:ext uri="{BB962C8B-B14F-4D97-AF65-F5344CB8AC3E}">
        <p14:creationId xmlns:p14="http://schemas.microsoft.com/office/powerpoint/2010/main" val="766217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1" y="3907504"/>
            <a:ext cx="11668538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6" y="5697107"/>
            <a:ext cx="9217834" cy="507691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4790588"/>
            <a:ext cx="92178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4370696"/>
            <a:ext cx="3749905" cy="20974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6468184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1510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7281725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8328993"/>
            <a:ext cx="14312959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 and</a:t>
            </a:r>
            <a:br>
              <a:rPr lang="en-US" dirty="0"/>
            </a:br>
            <a:r>
              <a:rPr lang="en-US" dirty="0"/>
              <a:t>typesetting industry. Lorem Ipsum has been the industry's</a:t>
            </a:r>
            <a:br>
              <a:rPr lang="en-US" dirty="0"/>
            </a:br>
            <a:r>
              <a:rPr lang="en-US" dirty="0"/>
              <a:t>standard dummy text ever since the 1500s, when </a:t>
            </a:r>
            <a:br>
              <a:rPr lang="en-US" dirty="0"/>
            </a:br>
            <a:r>
              <a:rPr lang="en-US" dirty="0"/>
              <a:t>an unknown printer took a galley of type and scrambled</a:t>
            </a:r>
            <a:br>
              <a:rPr lang="en-US" dirty="0"/>
            </a:br>
            <a:r>
              <a:rPr lang="en-US" dirty="0"/>
              <a:t>it to make a type specimen book</a:t>
            </a:r>
            <a:endParaRPr lang="ru-RU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55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7" y="4572001"/>
            <a:ext cx="10626784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Стратегической целью НИТУ «МИСИС», согласно </a:t>
            </a:r>
            <a:br>
              <a:rPr lang="ru-RU" dirty="0"/>
            </a:br>
            <a:r>
              <a:rPr lang="ru-RU" dirty="0"/>
              <a:t>участию в Проекте «5–100», является вхождение </a:t>
            </a:r>
            <a:br>
              <a:rPr lang="ru-RU" dirty="0"/>
            </a:br>
            <a:r>
              <a:rPr lang="ru-RU" dirty="0"/>
              <a:t>и закрепление в числе ведущих мировых университетов </a:t>
            </a:r>
            <a:br>
              <a:rPr lang="ru-RU" dirty="0"/>
            </a:br>
            <a:r>
              <a:rPr lang="ru-RU" dirty="0"/>
              <a:t>по основным международным рейтингам (THE, QS), </a:t>
            </a:r>
            <a:br>
              <a:rPr lang="ru-RU" dirty="0"/>
            </a:br>
            <a:r>
              <a:rPr lang="ru-RU" dirty="0"/>
              <a:t>за счёт фундаментальных и прикладных исследований мирового уровня в материаловедении, нано- и </a:t>
            </a:r>
            <a:r>
              <a:rPr lang="ru-RU" dirty="0" err="1"/>
              <a:t>био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/>
              <a:t>технологиях, металлургии и горном деле.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0" y="8533870"/>
            <a:ext cx="11939588" cy="339308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4943270" y="8909945"/>
            <a:ext cx="6982029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ТОП-10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4956411" y="10189483"/>
            <a:ext cx="6968889" cy="1379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spc="-70" baseline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Среди лучших вузов России, </a:t>
            </a:r>
            <a:br>
              <a:rPr lang="ru-RU" dirty="0"/>
            </a:br>
            <a:r>
              <a:rPr lang="ru-RU" dirty="0"/>
              <a:t>по версии «Интерфакс»</a:t>
            </a:r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1" y="9141922"/>
            <a:ext cx="2286000" cy="18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09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</p:spTree>
    <p:extLst>
      <p:ext uri="{BB962C8B-B14F-4D97-AF65-F5344CB8AC3E}">
        <p14:creationId xmlns:p14="http://schemas.microsoft.com/office/powerpoint/2010/main" val="2522694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42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368" y="3512130"/>
            <a:ext cx="3259345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Таблица 2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7804" y="3512131"/>
            <a:ext cx="6937374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Сопроводительный текст</a:t>
            </a:r>
            <a:br>
              <a:rPr lang="ru-RU" dirty="0"/>
            </a:br>
            <a:r>
              <a:rPr lang="ru-RU" dirty="0"/>
              <a:t>к данной таблице</a:t>
            </a:r>
          </a:p>
        </p:txBody>
      </p:sp>
    </p:spTree>
    <p:extLst>
      <p:ext uri="{BB962C8B-B14F-4D97-AF65-F5344CB8AC3E}">
        <p14:creationId xmlns:p14="http://schemas.microsoft.com/office/powerpoint/2010/main" val="1398338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98516" y="10086693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Ленинский проспект, д. 4</a:t>
            </a:r>
            <a:br>
              <a:rPr lang="ru-RU" dirty="0"/>
            </a:br>
            <a:r>
              <a:rPr lang="ru-RU" dirty="0"/>
              <a:t>Москва, 119049</a:t>
            </a:r>
            <a:br>
              <a:rPr lang="ru-RU" dirty="0"/>
            </a:br>
            <a:r>
              <a:rPr lang="ru-RU" dirty="0"/>
              <a:t>тел. +7 (495) 955-00-32</a:t>
            </a:r>
            <a:br>
              <a:rPr lang="ru-RU" dirty="0"/>
            </a:br>
            <a:r>
              <a:rPr lang="ru-RU" dirty="0"/>
              <a:t>e-</a:t>
            </a:r>
            <a:r>
              <a:rPr lang="ru-RU" dirty="0" err="1"/>
              <a:t>mail</a:t>
            </a:r>
            <a:r>
              <a:rPr lang="ru-RU" dirty="0"/>
              <a:t>: kancela@misis.ru</a:t>
            </a:r>
            <a:br>
              <a:rPr lang="ru-RU" dirty="0"/>
            </a:br>
            <a:r>
              <a:rPr lang="ru-RU" dirty="0"/>
              <a:t>misis.ru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184650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58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890843"/>
            <a:ext cx="9952581" cy="2091357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10362149"/>
            <a:ext cx="9952581" cy="121022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Подзаголовок в одну, две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054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362700" y="5147643"/>
            <a:ext cx="12573000" cy="5539407"/>
          </a:xfrm>
        </p:spPr>
        <p:txBody>
          <a:bodyPr anchor="t">
            <a:noAutofit/>
          </a:bodyPr>
          <a:lstStyle>
            <a:lvl1pPr marL="0" marR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</a:t>
            </a:r>
            <a:r>
              <a:rPr lang="ru-RU" dirty="0"/>
              <a:t>Заголовок</a:t>
            </a:r>
            <a:br>
              <a:rPr lang="ru-RU" dirty="0"/>
            </a:br>
            <a:r>
              <a:rPr lang="en-US" dirty="0"/>
              <a:t>       </a:t>
            </a: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1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620000" y="5147643"/>
            <a:ext cx="12573000" cy="3748707"/>
          </a:xfrm>
        </p:spPr>
        <p:txBody>
          <a:bodyPr anchor="t">
            <a:noAutofit/>
          </a:bodyPr>
          <a:lstStyle>
            <a:lvl1pPr algn="l">
              <a:lnSpc>
                <a:spcPts val="13700"/>
              </a:lnSpc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en-US" dirty="0"/>
            </a:br>
            <a:r>
              <a:rPr lang="en-US" dirty="0"/>
              <a:t>     </a:t>
            </a:r>
            <a:r>
              <a:rPr lang="ru-RU" dirty="0"/>
              <a:t>короткий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00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7" y="2163817"/>
            <a:ext cx="7451784" cy="3130078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7017374"/>
            <a:ext cx="9952581" cy="29929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При наличии может</a:t>
            </a:r>
            <a:br>
              <a:rPr lang="ru-RU" dirty="0"/>
            </a:br>
            <a:r>
              <a:rPr lang="ru-RU" dirty="0"/>
              <a:t>размещаться общая</a:t>
            </a:r>
            <a:br>
              <a:rPr lang="ru-RU" dirty="0"/>
            </a:br>
            <a:r>
              <a:rPr lang="ru-RU" dirty="0"/>
              <a:t>информация данного</a:t>
            </a:r>
            <a:br>
              <a:rPr lang="ru-RU" dirty="0"/>
            </a:br>
            <a:r>
              <a:rPr lang="ru-RU" dirty="0"/>
              <a:t>раздела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6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43794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5787113"/>
            <a:ext cx="10626783" cy="65429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</a:t>
            </a:r>
            <a:br>
              <a:rPr lang="en-US" dirty="0"/>
            </a:br>
            <a:r>
              <a:rPr lang="en-US" dirty="0"/>
              <a:t>of the printing and typesetting industry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Lorem Ipsum has been the industry's</a:t>
            </a:r>
            <a:br>
              <a:rPr lang="en-US" dirty="0"/>
            </a:br>
            <a:r>
              <a:rPr lang="en-US" dirty="0"/>
              <a:t>standard dummy text ever since the 1500s, when an unknown printer took a galley</a:t>
            </a:r>
            <a:br>
              <a:rPr lang="en-US" dirty="0"/>
            </a:br>
            <a:r>
              <a:rPr lang="en-US" dirty="0"/>
              <a:t>of type and scrambled it to make a type</a:t>
            </a:r>
            <a:br>
              <a:rPr lang="en-US" dirty="0"/>
            </a:br>
            <a:r>
              <a:rPr lang="en-US" dirty="0"/>
              <a:t>specimen book</a:t>
            </a:r>
            <a:endParaRPr lang="ru-RU" dirty="0"/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8060989" y="9152022"/>
            <a:ext cx="4930774" cy="59355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8060989" y="9745579"/>
            <a:ext cx="4930774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is simply dummy text</a:t>
            </a:r>
            <a:br>
              <a:rPr lang="en-US" dirty="0"/>
            </a:br>
            <a:r>
              <a:rPr lang="en-US" dirty="0"/>
              <a:t>Lorem Ipsum is simply 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5878842" y="8839203"/>
            <a:ext cx="2120397" cy="226995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72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6050292" y="4474746"/>
            <a:ext cx="7362158" cy="24785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«Хотел бы отметить особую роль НИТУ «</a:t>
            </a:r>
            <a:r>
              <a:rPr lang="ru-RU" dirty="0" err="1"/>
              <a:t>МИСиС</a:t>
            </a:r>
            <a:r>
              <a:rPr lang="ru-RU" dirty="0"/>
              <a:t>»</a:t>
            </a:r>
            <a:br>
              <a:rPr lang="ru-RU" dirty="0"/>
            </a:br>
            <a:r>
              <a:rPr lang="ru-RU" dirty="0"/>
              <a:t>в подготовке специалистов для предприятий ОМК.</a:t>
            </a:r>
            <a:br>
              <a:rPr lang="ru-RU" dirty="0"/>
            </a:br>
            <a:r>
              <a:rPr lang="ru-RU" dirty="0"/>
              <a:t>Блестящее качество образования и глубина знаний</a:t>
            </a:r>
            <a:br>
              <a:rPr lang="ru-RU" dirty="0"/>
            </a:br>
            <a:r>
              <a:rPr lang="ru-RU" dirty="0"/>
              <a:t>наших сотрудников, уникальные учебные программы</a:t>
            </a:r>
            <a:br>
              <a:rPr lang="ru-RU" dirty="0"/>
            </a:br>
            <a:r>
              <a:rPr lang="ru-RU" dirty="0"/>
              <a:t>университета, в том числе разработанные специально</a:t>
            </a:r>
            <a:br>
              <a:rPr lang="ru-RU" dirty="0"/>
            </a:br>
            <a:r>
              <a:rPr lang="ru-RU" dirty="0"/>
              <a:t>для нас, — один из главных факторов успеха ОМК»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6050292" y="7110162"/>
            <a:ext cx="7362158" cy="3093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Анатолий Седых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6050292" y="7382126"/>
            <a:ext cx="736215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Председатель правления АО «ОМК».</a:t>
            </a:r>
            <a:br>
              <a:rPr lang="ru-RU" dirty="0"/>
            </a:br>
            <a:r>
              <a:rPr lang="ru-RU" dirty="0"/>
              <a:t>Выпускник МИСИС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5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 userDrawn="1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 userDrawn="1">
          <p15:clr>
            <a:srgbClr val="FBAE40"/>
          </p15:clr>
        </p15:guide>
        <p15:guide id="16" orient="horz" pos="55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737165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3760060"/>
            <a:ext cx="8461710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 dummy</a:t>
            </a:r>
            <a:br>
              <a:rPr lang="en-US" dirty="0"/>
            </a:br>
            <a:r>
              <a:rPr lang="en-US" dirty="0"/>
              <a:t>text of the printing and typesetting</a:t>
            </a:r>
            <a:br>
              <a:rPr lang="en-US" dirty="0"/>
            </a:br>
            <a:r>
              <a:rPr lang="en-US" dirty="0"/>
              <a:t>industry. Lorem Ipsum has been</a:t>
            </a:r>
            <a:br>
              <a:rPr lang="en-US" dirty="0"/>
            </a:br>
            <a:r>
              <a:rPr lang="en-US" dirty="0"/>
              <a:t>the industry's standard dummy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63313" y="7655253"/>
            <a:ext cx="10682129" cy="467486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 </a:t>
            </a:r>
          </a:p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23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672908"/>
            <a:ext cx="7129868" cy="247850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России 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548418"/>
            <a:ext cx="7129868" cy="2719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820381"/>
            <a:ext cx="712986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47487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5990107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115</a:t>
            </a:r>
            <a:endParaRPr lang="ru-RU" dirty="0"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19722471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9665091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982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2030650"/>
            <a:ext cx="6956483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</a:t>
            </a:r>
            <a:br>
              <a:rPr lang="en-US" dirty="0"/>
            </a:br>
            <a:r>
              <a:rPr lang="en-US" dirty="0"/>
              <a:t>dummy text of the printing and typesetting industry</a:t>
            </a:r>
          </a:p>
          <a:p>
            <a:pPr lvl="0"/>
            <a:r>
              <a:rPr lang="en-US" dirty="0"/>
              <a:t>Lorem Ipsum has been</a:t>
            </a:r>
            <a:br>
              <a:rPr lang="en-US" dirty="0"/>
            </a:br>
            <a:r>
              <a:rPr lang="en-US" dirty="0"/>
              <a:t>the industry's standard dummy text ever since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47575" y="8534188"/>
            <a:ext cx="10738355" cy="95663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Lorem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3744860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1707008"/>
            <a:ext cx="3749905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096435"/>
            <a:ext cx="6135954" cy="287550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 России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309875"/>
            <a:ext cx="6956484" cy="2719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581838"/>
            <a:ext cx="6956484" cy="8291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4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63313" y="9448799"/>
            <a:ext cx="10738355" cy="29003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</a:t>
            </a:r>
            <a:br>
              <a:rPr lang="en-US" dirty="0"/>
            </a:br>
            <a:r>
              <a:rPr lang="en-US" dirty="0"/>
              <a:t>printing and typesetting industry Lorem Ipsum has been the industry's standard dummy text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56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36555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5399" y="5123398"/>
            <a:ext cx="6937375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5123397"/>
            <a:ext cx="6937374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2801" y="5123397"/>
            <a:ext cx="6938961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</p:spTree>
    <p:extLst>
      <p:ext uri="{BB962C8B-B14F-4D97-AF65-F5344CB8AC3E}">
        <p14:creationId xmlns:p14="http://schemas.microsoft.com/office/powerpoint/2010/main" val="3236260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 userDrawn="1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5E2A4-72D4-4DC4-9470-54C0EE06E4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53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6" r:id="rId3"/>
    <p:sldLayoutId id="2147483677" r:id="rId4"/>
    <p:sldLayoutId id="2147483678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</p:sldLayoutIdLst>
  <p:hf hdr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110165" y="4154997"/>
            <a:ext cx="13456977" cy="540600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6000" b="1" dirty="0"/>
              <a:t>Разработка системы для обработки данных с дрона для автономного инвентарного учета на складе</a:t>
            </a:r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110165" y="9179839"/>
            <a:ext cx="11459658" cy="1634434"/>
          </a:xfrm>
        </p:spPr>
        <p:txBody>
          <a:bodyPr>
            <a:normAutofit fontScale="85000" lnSpcReduction="20000"/>
          </a:bodyPr>
          <a:lstStyle/>
          <a:p>
            <a:r>
              <a:rPr lang="ru-RU" sz="3600" dirty="0"/>
              <a:t>Выполнил студент группы: БИСТ-21-3</a:t>
            </a:r>
          </a:p>
          <a:p>
            <a:r>
              <a:rPr lang="ru-RU" sz="3600" dirty="0"/>
              <a:t>Картвелишвили Корнели Ильич</a:t>
            </a:r>
          </a:p>
          <a:p>
            <a:r>
              <a:rPr lang="ru-RU" sz="3600" dirty="0"/>
              <a:t>Руководитель и. о. заведующего кафедрой </a:t>
            </a:r>
          </a:p>
          <a:p>
            <a:r>
              <a:rPr lang="ru-RU" sz="3600" dirty="0"/>
              <a:t>доцент </a:t>
            </a:r>
            <a:r>
              <a:rPr lang="ru-RU" sz="3600" dirty="0" err="1"/>
              <a:t>Колистратов</a:t>
            </a:r>
            <a:r>
              <a:rPr lang="ru-RU" sz="3600" dirty="0"/>
              <a:t> М. В.</a:t>
            </a:r>
          </a:p>
        </p:txBody>
      </p:sp>
      <p:sp>
        <p:nvSpPr>
          <p:cNvPr id="3" name="Дата 11">
            <a:extLst>
              <a:ext uri="{FF2B5EF4-FFF2-40B4-BE49-F238E27FC236}">
                <a16:creationId xmlns:a16="http://schemas.microsoft.com/office/drawing/2014/main" id="{22AA26AE-EE94-C635-D431-3B0CFBFFC4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0165" y="12428487"/>
            <a:ext cx="5761821" cy="631801"/>
          </a:xfrm>
        </p:spPr>
        <p:txBody>
          <a:bodyPr/>
          <a:lstStyle/>
          <a:p>
            <a:r>
              <a:rPr lang="ru-RU" sz="2800" dirty="0">
                <a:solidFill>
                  <a:srgbClr val="50556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11.06.2025</a:t>
            </a:r>
          </a:p>
        </p:txBody>
      </p:sp>
      <p:sp>
        <p:nvSpPr>
          <p:cNvPr id="4" name="Дата 11">
            <a:extLst>
              <a:ext uri="{FF2B5EF4-FFF2-40B4-BE49-F238E27FC236}">
                <a16:creationId xmlns:a16="http://schemas.microsoft.com/office/drawing/2014/main" id="{B45944A8-884A-4513-CEA8-4D5743236518}"/>
              </a:ext>
            </a:extLst>
          </p:cNvPr>
          <p:cNvSpPr txBox="1">
            <a:spLocks/>
          </p:cNvSpPr>
          <p:nvPr/>
        </p:nvSpPr>
        <p:spPr>
          <a:xfrm>
            <a:off x="1110165" y="11599788"/>
            <a:ext cx="59369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1828709" rtl="0" eaLnBrk="1" latinLnBrk="0" hangingPunct="1"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Кафедра Инфокоммуникационных 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897167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B37A4E-8A24-9A86-7AF0-FBB4A991B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6197" y="1580224"/>
            <a:ext cx="16350018" cy="1105468"/>
          </a:xfrm>
        </p:spPr>
        <p:txBody>
          <a:bodyPr/>
          <a:lstStyle/>
          <a:p>
            <a:r>
              <a:rPr lang="ru-RU" sz="7200" b="1" dirty="0"/>
              <a:t>Сравнение с другими решениями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7D75CC-6CCE-5249-7C67-32CD0596F44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10</a:t>
            </a:fld>
            <a:endParaRPr lang="ru-RU" dirty="0"/>
          </a:p>
        </p:txBody>
      </p:sp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FCEB2790-D496-1475-19AF-2B75A0405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447408"/>
              </p:ext>
            </p:extLst>
          </p:nvPr>
        </p:nvGraphicFramePr>
        <p:xfrm>
          <a:off x="1664239" y="3990568"/>
          <a:ext cx="21053934" cy="69782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17978">
                  <a:extLst>
                    <a:ext uri="{9D8B030D-6E8A-4147-A177-3AD203B41FA5}">
                      <a16:colId xmlns:a16="http://schemas.microsoft.com/office/drawing/2014/main" val="4040374835"/>
                    </a:ext>
                  </a:extLst>
                </a:gridCol>
                <a:gridCol w="7017978">
                  <a:extLst>
                    <a:ext uri="{9D8B030D-6E8A-4147-A177-3AD203B41FA5}">
                      <a16:colId xmlns:a16="http://schemas.microsoft.com/office/drawing/2014/main" val="678810706"/>
                    </a:ext>
                  </a:extLst>
                </a:gridCol>
                <a:gridCol w="7017978">
                  <a:extLst>
                    <a:ext uri="{9D8B030D-6E8A-4147-A177-3AD203B41FA5}">
                      <a16:colId xmlns:a16="http://schemas.microsoft.com/office/drawing/2014/main" val="4275503771"/>
                    </a:ext>
                  </a:extLst>
                </a:gridCol>
              </a:tblGrid>
              <a:tr h="1089385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ru-RU" sz="4000" dirty="0">
                          <a:effectLst/>
                        </a:rPr>
                        <a:t>Характеристика</a:t>
                      </a:r>
                      <a:endParaRPr lang="ru-RU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ru-RU" sz="4000" dirty="0">
                          <a:effectLst/>
                        </a:rPr>
                        <a:t>Разработанная система</a:t>
                      </a:r>
                      <a:endParaRPr lang="ru-RU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ru-RU" sz="4000" dirty="0">
                          <a:effectLst/>
                        </a:rPr>
                        <a:t>Аналоги </a:t>
                      </a:r>
                      <a:endParaRPr lang="ru-RU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3769006"/>
                  </a:ext>
                </a:extLst>
              </a:tr>
              <a:tr h="1154079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ru-RU" sz="4000" dirty="0">
                          <a:effectLst/>
                        </a:rPr>
                        <a:t>Навигация</a:t>
                      </a:r>
                      <a:endParaRPr lang="ru-RU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ru-RU" sz="4000" dirty="0" err="1">
                          <a:effectLst/>
                        </a:rPr>
                        <a:t>ArUco</a:t>
                      </a:r>
                      <a:r>
                        <a:rPr lang="ru-RU" sz="4000" dirty="0">
                          <a:effectLst/>
                        </a:rPr>
                        <a:t>-маркеры </a:t>
                      </a:r>
                      <a:endParaRPr lang="ru-RU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ru-RU" sz="4000" dirty="0">
                          <a:effectLst/>
                        </a:rPr>
                        <a:t>GPS, </a:t>
                      </a:r>
                      <a:r>
                        <a:rPr lang="en-US" sz="4000" dirty="0">
                          <a:effectLst/>
                        </a:rPr>
                        <a:t>RFID</a:t>
                      </a:r>
                      <a:r>
                        <a:rPr lang="ru-RU" sz="4000" dirty="0">
                          <a:effectLst/>
                        </a:rPr>
                        <a:t>, ИИ-навигация</a:t>
                      </a:r>
                      <a:endParaRPr lang="ru-RU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6457089"/>
                  </a:ext>
                </a:extLst>
              </a:tr>
              <a:tr h="1247922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ru-RU" sz="4000">
                          <a:effectLst/>
                        </a:rPr>
                        <a:t>База данных</a:t>
                      </a:r>
                      <a:endParaRPr lang="ru-RU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ru-RU" sz="4000" dirty="0" err="1">
                          <a:effectLst/>
                        </a:rPr>
                        <a:t>SQLite</a:t>
                      </a:r>
                      <a:endParaRPr lang="ru-RU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ru-RU" sz="4000" dirty="0">
                          <a:effectLst/>
                        </a:rPr>
                        <a:t>MySQL, </a:t>
                      </a:r>
                      <a:r>
                        <a:rPr lang="ru-RU" sz="4000" dirty="0" err="1">
                          <a:effectLst/>
                        </a:rPr>
                        <a:t>PostgreSQL</a:t>
                      </a:r>
                      <a:endParaRPr lang="ru-RU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2053243"/>
                  </a:ext>
                </a:extLst>
              </a:tr>
              <a:tr h="2165512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ru-RU" sz="4000">
                          <a:effectLst/>
                        </a:rPr>
                        <a:t>Платформа дронов</a:t>
                      </a:r>
                      <a:endParaRPr lang="ru-RU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ru-RU" sz="4000" dirty="0">
                          <a:effectLst/>
                        </a:rPr>
                        <a:t>Аппаратная платформа от российской компании</a:t>
                      </a:r>
                      <a:endParaRPr lang="ru-RU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ru-RU" sz="4000" dirty="0">
                          <a:effectLst/>
                        </a:rPr>
                        <a:t>Проприетарные дроны</a:t>
                      </a:r>
                      <a:endParaRPr lang="ru-RU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297868"/>
                  </a:ext>
                </a:extLst>
              </a:tr>
              <a:tr h="132133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ru-RU" sz="4000" dirty="0">
                          <a:effectLst/>
                        </a:rPr>
                        <a:t>Стоимость</a:t>
                      </a:r>
                      <a:endParaRPr lang="ru-RU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ru-RU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buNone/>
                      </a:pPr>
                      <a:r>
                        <a:rPr lang="ru-RU" sz="4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4126296"/>
                  </a:ext>
                </a:extLst>
              </a:tr>
            </a:tbl>
          </a:graphicData>
        </a:graphic>
      </p:graphicFrame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421DAE5-B33D-4D09-FF70-6257039AC8A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280745" y="12630986"/>
            <a:ext cx="6952346" cy="730250"/>
          </a:xfrm>
        </p:spPr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системы для обработки данных с дрона для автономного инвентарного учета на складе</a:t>
            </a:r>
          </a:p>
        </p:txBody>
      </p:sp>
    </p:spTree>
    <p:extLst>
      <p:ext uri="{BB962C8B-B14F-4D97-AF65-F5344CB8AC3E}">
        <p14:creationId xmlns:p14="http://schemas.microsoft.com/office/powerpoint/2010/main" val="3643704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Заключение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/>
          </p:nvPr>
        </p:nvSpPr>
        <p:spPr>
          <a:xfrm>
            <a:off x="1298516" y="3548744"/>
            <a:ext cx="11960284" cy="8117654"/>
          </a:xfrm>
        </p:spPr>
        <p:txBody>
          <a:bodyPr/>
          <a:lstStyle/>
          <a:p>
            <a:pPr marL="0" indent="0">
              <a:buNone/>
            </a:pPr>
            <a:r>
              <a:rPr lang="ru-RU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результате выполнения ВКР была достигнута поставленная цель и решены все обозначенные задачи.</a:t>
            </a:r>
          </a:p>
          <a:p>
            <a:pPr marL="0" indent="0">
              <a:buNone/>
            </a:pPr>
            <a:endParaRPr lang="ru-RU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Проведен анализ существующих решений.</a:t>
            </a:r>
          </a:p>
          <a:p>
            <a:r>
              <a:rPr lang="ru-RU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Выбраны технологии и программные инструменты для реализации проекта.</a:t>
            </a:r>
          </a:p>
          <a:p>
            <a:r>
              <a:rPr lang="ru-RU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Разработана техническая и программная части системы сканирования.</a:t>
            </a:r>
          </a:p>
          <a:p>
            <a:r>
              <a:rPr lang="ru-RU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Проведена апробация системы.</a:t>
            </a:r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9"/>
          </p:nvPr>
        </p:nvSpPr>
        <p:spPr>
          <a:xfrm>
            <a:off x="1280428" y="12630986"/>
            <a:ext cx="6952346" cy="730250"/>
          </a:xfrm>
        </p:spPr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системы для обработки данных с дрона для автономного инвентарного учета на складе</a:t>
            </a:r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11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22F0BE-87D4-FBBF-865A-D57F4356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8800" y="1415233"/>
            <a:ext cx="7298712" cy="109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08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671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B144BAD-DE26-1E5D-F497-B8B1C831B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C99D568-1AD9-5099-62DF-307BB4EAE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1459" y="433195"/>
            <a:ext cx="12985895" cy="94449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Скрытый слайд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437BBE8A-79DE-6010-BB1A-38B3146A7F3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13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105306-C7F1-A711-5E8B-60927CBB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5400" y="1317662"/>
            <a:ext cx="7923945" cy="113133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204FCA-6AE3-59C0-1E86-32D694ED8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86" y="1362399"/>
            <a:ext cx="7923945" cy="111582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F7E7AA-AE8A-B8E1-695C-4C86F3439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3431" y="1252020"/>
            <a:ext cx="7923945" cy="112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39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04195B-3011-24E5-1A1D-EF19652C0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035FC61A-2855-F149-3C20-0974F5991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1849" y="354764"/>
            <a:ext cx="12985895" cy="94449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Скрытый слайд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DD664F84-3991-4096-ABA5-68AE26F43C4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14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FE81891-82B7-9080-A163-ADBF0C35E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3800" y="1309177"/>
            <a:ext cx="7962300" cy="1132180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684FCE2-A93B-B2E4-D380-E33109996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1254619"/>
            <a:ext cx="7962300" cy="1137636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A330D06-E588-CC1F-81C6-FA62733A7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25" y="1254619"/>
            <a:ext cx="8017950" cy="1137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60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25FB3D-8C9C-73D6-14E9-CBC2CD8E8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7CF83762-EC21-17AC-900F-620C95C50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2985895" cy="94449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Скрытый слайд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87CE8599-A3A4-6467-635D-6609371F859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15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Рисунок 1" descr="Изображение выглядит как текст, диаграмма, линия, Пла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D8AE968-5486-6152-E808-D34159DD2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" t="6815" r="923" b="3493"/>
          <a:stretch>
            <a:fillRect/>
          </a:stretch>
        </p:blipFill>
        <p:spPr bwMode="auto">
          <a:xfrm>
            <a:off x="254876" y="4340352"/>
            <a:ext cx="23872659" cy="9020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697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tock inventory – Telegraph">
            <a:extLst>
              <a:ext uri="{FF2B5EF4-FFF2-40B4-BE49-F238E27FC236}">
                <a16:creationId xmlns:a16="http://schemas.microsoft.com/office/drawing/2014/main" id="{6313A769-E227-C932-80F9-C1DE628C5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540" y="0"/>
            <a:ext cx="20567574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286603" y="617101"/>
            <a:ext cx="7847463" cy="1376199"/>
          </a:xfrm>
        </p:spPr>
        <p:txBody>
          <a:bodyPr/>
          <a:lstStyle/>
          <a:p>
            <a:r>
              <a:rPr lang="ru-RU" sz="8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Актуальность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286603" y="2610400"/>
            <a:ext cx="8272181" cy="7109138"/>
          </a:xfrm>
        </p:spPr>
        <p:txBody>
          <a:bodyPr>
            <a:normAutofit fontScale="92500"/>
          </a:bodyPr>
          <a:lstStyle/>
          <a:p>
            <a:r>
              <a:rPr lang="ru-RU" sz="4800" dirty="0">
                <a:effectLst/>
              </a:rPr>
              <a:t>Традиционная инвентаризация занимает много времени,</a:t>
            </a:r>
            <a:r>
              <a:rPr lang="ru-RU" sz="4800" dirty="0"/>
              <a:t> имее</a:t>
            </a:r>
            <a:r>
              <a:rPr lang="ru-RU" sz="4800" dirty="0">
                <a:effectLst/>
              </a:rPr>
              <a:t>т низкую точность и связана с рисками для сотрудников, а существующие альтернативные методы автоматизированной инвентаризации являются дорогостоящими и имеют множество ограничений</a:t>
            </a:r>
          </a:p>
        </p:txBody>
      </p:sp>
    </p:spTree>
    <p:extLst>
      <p:ext uri="{BB962C8B-B14F-4D97-AF65-F5344CB8AC3E}">
        <p14:creationId xmlns:p14="http://schemas.microsoft.com/office/powerpoint/2010/main" val="3883107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84183734-C991-FD98-9ABE-0A561F37EBEE}"/>
              </a:ext>
            </a:extLst>
          </p:cNvPr>
          <p:cNvSpPr/>
          <p:nvPr/>
        </p:nvSpPr>
        <p:spPr>
          <a:xfrm>
            <a:off x="1280745" y="2077454"/>
            <a:ext cx="10508918" cy="956109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0000FF"/>
              </a:highlight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B3C06BB-E280-3839-E7FE-32E10D5A8C17}"/>
              </a:ext>
            </a:extLst>
          </p:cNvPr>
          <p:cNvSpPr/>
          <p:nvPr/>
        </p:nvSpPr>
        <p:spPr>
          <a:xfrm>
            <a:off x="12414053" y="2077454"/>
            <a:ext cx="10508918" cy="956109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0000FF"/>
              </a:highlight>
            </a:endParaRP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/>
          </p:nvPr>
        </p:nvSpPr>
        <p:spPr>
          <a:xfrm>
            <a:off x="1584960" y="2468437"/>
            <a:ext cx="9948672" cy="8122226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Ц</a:t>
            </a:r>
            <a:r>
              <a:rPr lang="ru-RU" sz="5400" b="1" dirty="0">
                <a:solidFill>
                  <a:schemeClr val="bg1"/>
                </a:solidFill>
                <a:effectLst/>
              </a:rPr>
              <a:t>ел</a:t>
            </a:r>
            <a:r>
              <a:rPr lang="ru-RU" sz="5400" b="1" dirty="0">
                <a:solidFill>
                  <a:schemeClr val="bg1"/>
                </a:solidFill>
              </a:rPr>
              <a:t>ь</a:t>
            </a:r>
            <a:r>
              <a:rPr lang="ru-RU" sz="5400" b="1" dirty="0">
                <a:solidFill>
                  <a:schemeClr val="bg1"/>
                </a:solidFill>
                <a:effectLst/>
              </a:rPr>
              <a:t>: </a:t>
            </a:r>
          </a:p>
          <a:p>
            <a:pPr algn="ctr"/>
            <a:endParaRPr lang="ru-RU" sz="440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chemeClr val="bg1"/>
                </a:solidFill>
              </a:rPr>
              <a:t>Р</a:t>
            </a:r>
            <a:r>
              <a:rPr lang="ru-RU" sz="4400" dirty="0">
                <a:solidFill>
                  <a:schemeClr val="bg1"/>
                </a:solidFill>
                <a:effectLst/>
              </a:rPr>
              <a:t>азработать систему автоматизированной инвентаризации с применением дрона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4400" dirty="0">
              <a:solidFill>
                <a:schemeClr val="bg1"/>
              </a:solidFill>
            </a:endParaRPr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F2767EE1-289A-E999-37AC-6DBB5DC25A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45248" y="2468437"/>
            <a:ext cx="9846528" cy="8945840"/>
          </a:xfrm>
        </p:spPr>
        <p:txBody>
          <a:bodyPr/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Задачи: </a:t>
            </a:r>
          </a:p>
          <a:p>
            <a:pPr algn="ctr"/>
            <a:endParaRPr lang="ru-RU" sz="5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chemeClr val="bg1"/>
                </a:solidFill>
              </a:rPr>
              <a:t>Провести анализ существующих решений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chemeClr val="bg1"/>
                </a:solidFill>
              </a:rPr>
              <a:t>Выбрать технологии и программные инструменты для реализации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chemeClr val="bg1"/>
                </a:solidFill>
              </a:rPr>
              <a:t>Разработать техническую и программную части системы сканирования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chemeClr val="bg1"/>
                </a:solidFill>
              </a:rPr>
              <a:t>Провести апробацию системы</a:t>
            </a:r>
          </a:p>
          <a:p>
            <a:endParaRPr lang="ru-RU" sz="4400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Нижний колонтитул 2">
            <a:extLst>
              <a:ext uri="{FF2B5EF4-FFF2-40B4-BE49-F238E27FC236}">
                <a16:creationId xmlns:a16="http://schemas.microsoft.com/office/drawing/2014/main" id="{FAA87221-6C83-4DAE-57E6-EAF265F6199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280745" y="12630986"/>
            <a:ext cx="6952346" cy="730250"/>
          </a:xfrm>
        </p:spPr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системы для обработки данных с дрона для автономного инвентарного учета на складе</a:t>
            </a:r>
          </a:p>
        </p:txBody>
      </p:sp>
    </p:spTree>
    <p:extLst>
      <p:ext uri="{BB962C8B-B14F-4D97-AF65-F5344CB8AC3E}">
        <p14:creationId xmlns:p14="http://schemas.microsoft.com/office/powerpoint/2010/main" val="1984221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51C6B-8953-8F0D-2170-B75A648D6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E9335E68-C721-F150-D57D-30E7466F0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8989" y="941697"/>
            <a:ext cx="15884434" cy="1136602"/>
          </a:xfrm>
        </p:spPr>
        <p:txBody>
          <a:bodyPr/>
          <a:lstStyle/>
          <a:p>
            <a:pPr algn="ctr"/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Обзор существующих решений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2BB08C1B-823A-A50F-CC2B-EA54C498FCD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4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218" name="Picture 2" descr="Picture background">
            <a:extLst>
              <a:ext uri="{FF2B5EF4-FFF2-40B4-BE49-F238E27FC236}">
                <a16:creationId xmlns:a16="http://schemas.microsoft.com/office/drawing/2014/main" id="{B25AE11F-5128-041F-A5D7-CE7FE813C5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4" b="26125"/>
          <a:stretch>
            <a:fillRect/>
          </a:stretch>
        </p:blipFill>
        <p:spPr bwMode="auto">
          <a:xfrm>
            <a:off x="3635520" y="7750052"/>
            <a:ext cx="9195141" cy="382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Picture background">
            <a:extLst>
              <a:ext uri="{FF2B5EF4-FFF2-40B4-BE49-F238E27FC236}">
                <a16:creationId xmlns:a16="http://schemas.microsoft.com/office/drawing/2014/main" id="{CB16CAC9-522C-23C4-D56E-D8AA1DDDB1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1" t="12521" r="3630" b="10824"/>
          <a:stretch>
            <a:fillRect/>
          </a:stretch>
        </p:blipFill>
        <p:spPr bwMode="auto">
          <a:xfrm>
            <a:off x="1655855" y="2416149"/>
            <a:ext cx="8392802" cy="50099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D6FFDF-F09D-48B9-6413-ACA7CE1F98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631" r="748"/>
          <a:stretch>
            <a:fillRect/>
          </a:stretch>
        </p:blipFill>
        <p:spPr>
          <a:xfrm>
            <a:off x="10323878" y="2416149"/>
            <a:ext cx="6680838" cy="5009923"/>
          </a:xfrm>
          <a:prstGeom prst="rect">
            <a:avLst/>
          </a:prstGeom>
        </p:spPr>
      </p:pic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A67CC9E4-3B74-8E74-621C-6FF4F4DD6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2" b="26125"/>
          <a:stretch>
            <a:fillRect/>
          </a:stretch>
        </p:blipFill>
        <p:spPr bwMode="auto">
          <a:xfrm>
            <a:off x="13212104" y="7750053"/>
            <a:ext cx="8135667" cy="382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F668A170-2202-5BA5-11D9-4648884F8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301" b="16631"/>
          <a:stretch>
            <a:fillRect/>
          </a:stretch>
        </p:blipFill>
        <p:spPr bwMode="auto">
          <a:xfrm>
            <a:off x="17279938" y="2416149"/>
            <a:ext cx="5706969" cy="500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ижний колонтитул 2">
            <a:extLst>
              <a:ext uri="{FF2B5EF4-FFF2-40B4-BE49-F238E27FC236}">
                <a16:creationId xmlns:a16="http://schemas.microsoft.com/office/drawing/2014/main" id="{F39CA1E8-BF3F-BB38-C704-54DB256520E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280745" y="12630986"/>
            <a:ext cx="6952346" cy="730250"/>
          </a:xfrm>
        </p:spPr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системы для обработки данных с дрона для автономного инвентарного учета на складе</a:t>
            </a:r>
          </a:p>
        </p:txBody>
      </p:sp>
    </p:spTree>
    <p:extLst>
      <p:ext uri="{BB962C8B-B14F-4D97-AF65-F5344CB8AC3E}">
        <p14:creationId xmlns:p14="http://schemas.microsoft.com/office/powerpoint/2010/main" val="1944449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03BA0-ED2E-85F5-0BBC-E5B8C6F77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0301EFB3-0C44-46FB-D0AF-8912B15C5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4897" y="1374941"/>
            <a:ext cx="15752617" cy="985074"/>
          </a:xfrm>
        </p:spPr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7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Стэк</a:t>
            </a: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используемых технологий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3E9253E7-C7FB-D668-91FF-961C0EDAF65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5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D9221A6A-6B02-B98B-6D06-1C2BE3247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940" y="2899011"/>
            <a:ext cx="7038558" cy="395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icture background">
            <a:extLst>
              <a:ext uri="{FF2B5EF4-FFF2-40B4-BE49-F238E27FC236}">
                <a16:creationId xmlns:a16="http://schemas.microsoft.com/office/drawing/2014/main" id="{B58B4368-A27D-B798-C26E-A7AA90843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1203" y="2971037"/>
            <a:ext cx="5281993" cy="330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icture background">
            <a:extLst>
              <a:ext uri="{FF2B5EF4-FFF2-40B4-BE49-F238E27FC236}">
                <a16:creationId xmlns:a16="http://schemas.microsoft.com/office/drawing/2014/main" id="{1FD2E296-678A-5F3E-8C2F-C8660F26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723" y="7361283"/>
            <a:ext cx="3320992" cy="409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469A63EE-3717-D77A-F84C-9944A98A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5890" y="8354418"/>
            <a:ext cx="6932620" cy="201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BE648113-F700-4B5E-A8AA-A9EDCD48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205" y="7361283"/>
            <a:ext cx="5336810" cy="400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icture background">
            <a:extLst>
              <a:ext uri="{FF2B5EF4-FFF2-40B4-BE49-F238E27FC236}">
                <a16:creationId xmlns:a16="http://schemas.microsoft.com/office/drawing/2014/main" id="{C714EAC6-B4BE-4942-5FFA-D30C1323C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205" y="2899011"/>
            <a:ext cx="5859999" cy="325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BB56CCE-005B-DD1B-E31F-F01DD8111F8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280745" y="12630986"/>
            <a:ext cx="6952346" cy="730250"/>
          </a:xfrm>
        </p:spPr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системы для обработки данных с дрона для автономного инвентарного учета на складе</a:t>
            </a:r>
          </a:p>
        </p:txBody>
      </p:sp>
    </p:spTree>
    <p:extLst>
      <p:ext uri="{BB962C8B-B14F-4D97-AF65-F5344CB8AC3E}">
        <p14:creationId xmlns:p14="http://schemas.microsoft.com/office/powerpoint/2010/main" val="2526099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29E11-AF13-B516-50A6-12592BC4D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78817F6-490B-32D3-8B37-053EE1DFC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9893" y="927668"/>
            <a:ext cx="16422624" cy="2941028"/>
          </a:xfrm>
        </p:spPr>
        <p:txBody>
          <a:bodyPr/>
          <a:lstStyle/>
          <a:p>
            <a:pPr algn="ctr"/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Алгоритм работы системы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17046931-B2D0-3770-AF8A-D69D52B23D2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6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9710D31-BCCE-9470-2A18-5EDC9CDC66D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280745" y="12630986"/>
            <a:ext cx="6952346" cy="730250"/>
          </a:xfrm>
        </p:spPr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системы для обработки данных с дрона для автономного инвентарного учета на складе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DAC28C3-E934-017B-6732-9B678B0CC345}"/>
              </a:ext>
            </a:extLst>
          </p:cNvPr>
          <p:cNvSpPr/>
          <p:nvPr/>
        </p:nvSpPr>
        <p:spPr>
          <a:xfrm>
            <a:off x="6233832" y="2345838"/>
            <a:ext cx="5193792" cy="39359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 </a:t>
            </a:r>
            <a:r>
              <a:rPr lang="ru-RU" sz="4000" b="1" dirty="0"/>
              <a:t>Дрон</a:t>
            </a:r>
            <a:endParaRPr lang="ru-RU" b="1" dirty="0"/>
          </a:p>
          <a:p>
            <a:pPr algn="ctr"/>
            <a:r>
              <a:rPr lang="ru-RU" dirty="0"/>
              <a:t>Летит по заданной траектории и передает видеопоток на сервер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7C8751B-EC97-420C-3A1C-FD74CB20B0A8}"/>
              </a:ext>
            </a:extLst>
          </p:cNvPr>
          <p:cNvSpPr/>
          <p:nvPr/>
        </p:nvSpPr>
        <p:spPr>
          <a:xfrm>
            <a:off x="580464" y="2345853"/>
            <a:ext cx="4889787" cy="39359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/>
              <a:t>Оператор</a:t>
            </a:r>
            <a:endParaRPr lang="ru-RU" b="1" dirty="0"/>
          </a:p>
          <a:p>
            <a:pPr algn="ctr"/>
            <a:r>
              <a:rPr lang="ru-RU" dirty="0"/>
              <a:t>Запускает систему</a:t>
            </a:r>
          </a:p>
          <a:p>
            <a:pPr algn="ctr"/>
            <a:endParaRPr lang="ru-RU" sz="3200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7C5493B-2FFA-59D2-4E4F-6732098AE156}"/>
              </a:ext>
            </a:extLst>
          </p:cNvPr>
          <p:cNvSpPr/>
          <p:nvPr/>
        </p:nvSpPr>
        <p:spPr>
          <a:xfrm>
            <a:off x="12191206" y="2345838"/>
            <a:ext cx="5311472" cy="39359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/>
              <a:t>Сервер</a:t>
            </a:r>
            <a:endParaRPr lang="ru-RU" b="1" dirty="0"/>
          </a:p>
          <a:p>
            <a:pPr algn="ctr"/>
            <a:r>
              <a:rPr lang="ru-RU" dirty="0"/>
              <a:t>Обрабатывает видеопоток и добавляет распознанные данные в БД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25951F0-469C-EAE7-7E94-400D944ECD8F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5470251" y="4313837"/>
            <a:ext cx="763581" cy="15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64BAF9B4-18EB-5D8B-12C8-65EE02E13C9D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>
          <a:xfrm flipV="1">
            <a:off x="11427624" y="4313836"/>
            <a:ext cx="763582" cy="1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5A076D-DE23-6163-025D-D8E626C312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10" t="4474" r="10301" b="15610"/>
          <a:stretch>
            <a:fillRect/>
          </a:stretch>
        </p:blipFill>
        <p:spPr>
          <a:xfrm>
            <a:off x="7789334" y="6796928"/>
            <a:ext cx="11802534" cy="6564308"/>
          </a:xfrm>
          <a:prstGeom prst="rect">
            <a:avLst/>
          </a:prstGeom>
        </p:spPr>
      </p:pic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3F643D0C-E1C7-1441-B477-EBB93646EF7B}"/>
              </a:ext>
            </a:extLst>
          </p:cNvPr>
          <p:cNvSpPr/>
          <p:nvPr/>
        </p:nvSpPr>
        <p:spPr>
          <a:xfrm>
            <a:off x="18266260" y="2345838"/>
            <a:ext cx="5311472" cy="39359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/>
              <a:t>Веб-приложение</a:t>
            </a:r>
            <a:endParaRPr lang="ru-RU" b="1" dirty="0"/>
          </a:p>
          <a:p>
            <a:pPr algn="ctr"/>
            <a:r>
              <a:rPr lang="ru-RU" dirty="0"/>
              <a:t>Отображает полученные данные</a:t>
            </a: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8654E38A-D838-9039-27B4-8A70F21187F8}"/>
              </a:ext>
            </a:extLst>
          </p:cNvPr>
          <p:cNvCxnSpPr>
            <a:cxnSpLocks/>
            <a:stCxn id="12" idx="3"/>
            <a:endCxn id="37" idx="1"/>
          </p:cNvCxnSpPr>
          <p:nvPr/>
        </p:nvCxnSpPr>
        <p:spPr>
          <a:xfrm>
            <a:off x="17502678" y="4313836"/>
            <a:ext cx="763582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987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DCB5F-60DB-6803-0AF8-EF6AD5FA6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336F13-A896-3E26-45B9-CEA3E2DD0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-1"/>
            <a:ext cx="24384000" cy="13716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62B75BD-392C-D67B-3B3C-8D494E2C9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306" y="226052"/>
            <a:ext cx="8490994" cy="4939053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Техническая реализация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C303FE64-63B5-16B8-9FAE-8582DBEC3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306" y="2227610"/>
            <a:ext cx="8229600" cy="10440537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Аппаратная платформа:</a:t>
            </a:r>
          </a:p>
          <a:p>
            <a:pPr marL="742950" indent="-742950">
              <a:buFont typeface="+mj-lt"/>
              <a:buAutoNum type="arabicParenR"/>
            </a:pPr>
            <a:r>
              <a:rPr lang="ru-RU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Миниатюрная аппаратная платформа квадрокоптера весом 250 граммов</a:t>
            </a:r>
          </a:p>
          <a:p>
            <a:pPr marL="742950" indent="-742950">
              <a:buFont typeface="+mj-lt"/>
              <a:buAutoNum type="arabicParenR"/>
            </a:pPr>
            <a:r>
              <a:rPr lang="ru-RU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Производительный бортовой компьютер </a:t>
            </a:r>
            <a:r>
              <a:rPr lang="ru-RU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Raspberry</a:t>
            </a:r>
            <a:r>
              <a:rPr lang="ru-RU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</a:t>
            </a:r>
            <a:r>
              <a:rPr lang="ru-RU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 </a:t>
            </a:r>
            <a:r>
              <a:rPr lang="ru-RU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</a:t>
            </a:r>
            <a:r>
              <a:rPr lang="ru-RU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</a:t>
            </a:r>
            <a:endParaRPr lang="ru-RU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indent="-742950">
              <a:buFont typeface="+mj-lt"/>
              <a:buAutoNum type="arabicParenR"/>
            </a:pPr>
            <a:r>
              <a:rPr lang="ru-RU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Камера для навигации</a:t>
            </a:r>
          </a:p>
          <a:p>
            <a:pPr marL="742950" indent="-742950">
              <a:buFont typeface="+mj-lt"/>
              <a:buAutoNum type="arabicParenR"/>
            </a:pPr>
            <a:r>
              <a:rPr lang="ru-RU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Датчик расстояния для измерения высоты</a:t>
            </a:r>
          </a:p>
          <a:p>
            <a:pPr marL="742950" indent="-742950">
              <a:buFont typeface="+mj-lt"/>
              <a:buAutoNum type="arabicParenR"/>
            </a:pPr>
            <a:r>
              <a:rPr lang="ru-RU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Камера для сканирования 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</a:t>
            </a:r>
            <a:r>
              <a:rPr lang="ru-RU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-кодов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Программное обеспечение:</a:t>
            </a:r>
          </a:p>
          <a:p>
            <a:pPr marL="742950" indent="-742950">
              <a:buFont typeface="+mj-lt"/>
              <a:buAutoNum type="arabicParenR"/>
            </a:pPr>
            <a:r>
              <a:rPr lang="ru-RU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Открытое ПО полетного контроллера PX4</a:t>
            </a:r>
          </a:p>
          <a:p>
            <a:pPr marL="742950" indent="-742950">
              <a:buFont typeface="+mj-lt"/>
              <a:buAutoNum type="arabicParenR"/>
            </a:pPr>
            <a:r>
              <a:rPr lang="ru-RU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бортового компьютера на базе Linux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ROS с поддержкой технического зрения</a:t>
            </a:r>
          </a:p>
        </p:txBody>
      </p:sp>
      <p:pic>
        <p:nvPicPr>
          <p:cNvPr id="8" name="Рисунок 7" descr="Изображение выглядит как пластик, электроника, в помещении, пол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0D8C85C-E98D-0E77-F936-75927F2B8B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318" r="1526" b="8868"/>
          <a:stretch/>
        </p:blipFill>
        <p:spPr bwMode="auto">
          <a:xfrm>
            <a:off x="8750300" y="-1"/>
            <a:ext cx="15632113" cy="137160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08218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080C7-8F31-2921-782A-60DA29A8F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8929C30C-A175-9E0E-D62E-A74028DD2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1702" y="1910040"/>
            <a:ext cx="12985895" cy="94449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Программная реализация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7A495DE8-151E-0DB7-B683-03B1881CF3D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8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EFB87C-2595-9377-B66D-FC08A32421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20" t="4837" r="1399" b="5502"/>
          <a:stretch/>
        </p:blipFill>
        <p:spPr>
          <a:xfrm>
            <a:off x="2140691" y="2854539"/>
            <a:ext cx="11288706" cy="414445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4A8E60C-651E-587E-1E86-8FF0097C4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615" y="1865723"/>
            <a:ext cx="7751586" cy="1026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F923D7-9CB5-6343-8C11-D2777CAF1A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074" r="60349" b="38280"/>
          <a:stretch/>
        </p:blipFill>
        <p:spPr>
          <a:xfrm>
            <a:off x="2154945" y="7401892"/>
            <a:ext cx="5279705" cy="482619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7CFE05-E206-113A-9995-9231C84128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450" r="9360" b="7425"/>
          <a:stretch>
            <a:fillRect/>
          </a:stretch>
        </p:blipFill>
        <p:spPr>
          <a:xfrm>
            <a:off x="8330868" y="7401892"/>
            <a:ext cx="5098529" cy="4960607"/>
          </a:xfrm>
          <a:prstGeom prst="rect">
            <a:avLst/>
          </a:prstGeom>
        </p:spPr>
      </p:pic>
      <p:sp>
        <p:nvSpPr>
          <p:cNvPr id="2" name="Нижний колонтитул 2">
            <a:extLst>
              <a:ext uri="{FF2B5EF4-FFF2-40B4-BE49-F238E27FC236}">
                <a16:creationId xmlns:a16="http://schemas.microsoft.com/office/drawing/2014/main" id="{59E8E639-B99C-5703-304C-397888B91EB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280745" y="12630986"/>
            <a:ext cx="6952346" cy="730250"/>
          </a:xfrm>
        </p:spPr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системы для обработки данных с дрона для автономного инвентарного учета на складе</a:t>
            </a:r>
          </a:p>
        </p:txBody>
      </p:sp>
    </p:spTree>
    <p:extLst>
      <p:ext uri="{BB962C8B-B14F-4D97-AF65-F5344CB8AC3E}">
        <p14:creationId xmlns:p14="http://schemas.microsoft.com/office/powerpoint/2010/main" val="1029456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AF89C-0C30-6CC7-D181-BA9AE2C99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302089B-771A-C061-E786-D8081BE02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8258" y="1612653"/>
            <a:ext cx="12985895" cy="94449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Программная реализация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4BAB9D4A-DB52-39B7-EF7A-41355E59EA7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9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2836F6-27BE-9F57-4D32-2B06F5958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918" y="3404140"/>
            <a:ext cx="10717431" cy="69077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9181BC-D635-874E-36A5-E03000558F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113" t="5519" r="20158" b="37747"/>
          <a:stretch/>
        </p:blipFill>
        <p:spPr>
          <a:xfrm>
            <a:off x="909064" y="3404139"/>
            <a:ext cx="11627074" cy="6907719"/>
          </a:xfrm>
          <a:prstGeom prst="rect">
            <a:avLst/>
          </a:prstGeom>
        </p:spPr>
      </p:pic>
      <p:sp>
        <p:nvSpPr>
          <p:cNvPr id="2" name="Нижний колонтитул 2">
            <a:extLst>
              <a:ext uri="{FF2B5EF4-FFF2-40B4-BE49-F238E27FC236}">
                <a16:creationId xmlns:a16="http://schemas.microsoft.com/office/drawing/2014/main" id="{C4C62D61-21EF-9FA6-7439-B7DE07C8EEB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280745" y="12630986"/>
            <a:ext cx="6952346" cy="730250"/>
          </a:xfrm>
        </p:spPr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системы для обработки данных с дрона для автономного инвентарного учета на складе</a:t>
            </a:r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8F473B25-2796-6936-EF5E-76B27DBEBAB6}"/>
              </a:ext>
            </a:extLst>
          </p:cNvPr>
          <p:cNvSpPr txBox="1">
            <a:spLocks/>
          </p:cNvSpPr>
          <p:nvPr/>
        </p:nvSpPr>
        <p:spPr>
          <a:xfrm>
            <a:off x="1071622" y="10793722"/>
            <a:ext cx="11464516" cy="730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/>
              <a:t>Веб-интерфейс справочника товаров</a:t>
            </a:r>
          </a:p>
        </p:txBody>
      </p:sp>
      <p:sp>
        <p:nvSpPr>
          <p:cNvPr id="4" name="Текст 10">
            <a:extLst>
              <a:ext uri="{FF2B5EF4-FFF2-40B4-BE49-F238E27FC236}">
                <a16:creationId xmlns:a16="http://schemas.microsoft.com/office/drawing/2014/main" id="{E6648E8F-BCE5-C8E6-A61C-3975A16FE6CF}"/>
              </a:ext>
            </a:extLst>
          </p:cNvPr>
          <p:cNvSpPr txBox="1">
            <a:spLocks/>
          </p:cNvSpPr>
          <p:nvPr/>
        </p:nvSpPr>
        <p:spPr>
          <a:xfrm>
            <a:off x="12755918" y="10793722"/>
            <a:ext cx="10717431" cy="934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/>
              <a:t>Вывод результата работы системы сканирования в терминал</a:t>
            </a:r>
            <a:endParaRPr lang="ru-RU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511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7b046ea12b569ac8bf86d82b576cb1034ccd2f"/>
</p:tagLst>
</file>

<file path=ppt/theme/theme1.xml><?xml version="1.0" encoding="utf-8"?>
<a:theme xmlns:a="http://schemas.openxmlformats.org/drawingml/2006/main" name="Misis">
  <a:themeElements>
    <a:clrScheme name="MISIS">
      <a:dk1>
        <a:sysClr val="windowText" lastClr="000000"/>
      </a:dk1>
      <a:lt1>
        <a:srgbClr val="FFFFFF"/>
      </a:lt1>
      <a:dk2>
        <a:srgbClr val="505569"/>
      </a:dk2>
      <a:lt2>
        <a:srgbClr val="FFFFFF"/>
      </a:lt2>
      <a:accent1>
        <a:srgbClr val="0541F0"/>
      </a:accent1>
      <a:accent2>
        <a:srgbClr val="37EBFF"/>
      </a:accent2>
      <a:accent3>
        <a:srgbClr val="505569"/>
      </a:accent3>
      <a:accent4>
        <a:srgbClr val="0541F0"/>
      </a:accent4>
      <a:accent5>
        <a:srgbClr val="0A1E64"/>
      </a:accent5>
      <a:accent6>
        <a:srgbClr val="0A1E64"/>
      </a:accent6>
      <a:hlink>
        <a:srgbClr val="00B5E2"/>
      </a:hlink>
      <a:folHlink>
        <a:srgbClr val="E4002B"/>
      </a:folHlink>
    </a:clrScheme>
    <a:fontScheme name="Другая 9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4901</TotalTime>
  <Words>866</Words>
  <Application>Microsoft Office PowerPoint</Application>
  <PresentationFormat>Произвольный</PresentationFormat>
  <Paragraphs>164</Paragraphs>
  <Slides>15</Slides>
  <Notes>14</Notes>
  <HiddenSlides>3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TT Norms Pro</vt:lpstr>
      <vt:lpstr>Calibri</vt:lpstr>
      <vt:lpstr>TT Norms Pro Medium</vt:lpstr>
      <vt:lpstr>Tahoma</vt:lpstr>
      <vt:lpstr>Times New Roman</vt:lpstr>
      <vt:lpstr>Arial</vt:lpstr>
      <vt:lpstr>Misis</vt:lpstr>
      <vt:lpstr>Разработка системы для обработки данных с дрона для автономного инвентарного учета на складе</vt:lpstr>
      <vt:lpstr>Актуальность</vt:lpstr>
      <vt:lpstr>Презентация PowerPoint</vt:lpstr>
      <vt:lpstr>Обзор существующих решений</vt:lpstr>
      <vt:lpstr> Стэк используемых технологий</vt:lpstr>
      <vt:lpstr> Алгоритм работы системы</vt:lpstr>
      <vt:lpstr>Техническая реализация</vt:lpstr>
      <vt:lpstr>Программная реализация</vt:lpstr>
      <vt:lpstr>Программная реализация</vt:lpstr>
      <vt:lpstr>Сравнение с другими решениями</vt:lpstr>
      <vt:lpstr>Заключение</vt:lpstr>
      <vt:lpstr>Презентация PowerPoint</vt:lpstr>
      <vt:lpstr>Скрытый слайд</vt:lpstr>
      <vt:lpstr>Скрытый слайд</vt:lpstr>
      <vt:lpstr>Скрытый слайд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ДД</dc:creator>
  <cp:lastModifiedBy>Картвелишвили Корнели Ильич</cp:lastModifiedBy>
  <cp:revision>133</cp:revision>
  <cp:lastPrinted>2025-06-11T07:36:40Z</cp:lastPrinted>
  <dcterms:created xsi:type="dcterms:W3CDTF">2022-07-26T11:52:44Z</dcterms:created>
  <dcterms:modified xsi:type="dcterms:W3CDTF">2025-06-15T14:52:13Z</dcterms:modified>
</cp:coreProperties>
</file>